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2" r:id="rId2"/>
    <p:sldId id="281" r:id="rId3"/>
    <p:sldId id="282" r:id="rId4"/>
    <p:sldId id="286" r:id="rId5"/>
    <p:sldId id="283" r:id="rId6"/>
    <p:sldId id="299" r:id="rId7"/>
    <p:sldId id="300" r:id="rId8"/>
    <p:sldId id="287" r:id="rId9"/>
    <p:sldId id="275" r:id="rId10"/>
    <p:sldId id="273" r:id="rId11"/>
    <p:sldId id="301" r:id="rId12"/>
    <p:sldId id="274" r:id="rId13"/>
    <p:sldId id="260" r:id="rId14"/>
    <p:sldId id="258" r:id="rId15"/>
    <p:sldId id="276" r:id="rId16"/>
    <p:sldId id="272" r:id="rId17"/>
    <p:sldId id="288" r:id="rId18"/>
    <p:sldId id="293" r:id="rId19"/>
    <p:sldId id="289" r:id="rId20"/>
    <p:sldId id="291" r:id="rId21"/>
    <p:sldId id="298" r:id="rId22"/>
    <p:sldId id="294" r:id="rId23"/>
    <p:sldId id="297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CC"/>
    <a:srgbClr val="C2AC6F"/>
    <a:srgbClr val="FFFF99"/>
    <a:srgbClr val="FFFF66"/>
    <a:srgbClr val="663300"/>
    <a:srgbClr val="FFCC99"/>
    <a:srgbClr val="003E00"/>
    <a:srgbClr val="372B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78" autoAdjust="0"/>
    <p:restoredTop sz="86323" autoAdjust="0"/>
  </p:normalViewPr>
  <p:slideViewPr>
    <p:cSldViewPr>
      <p:cViewPr>
        <p:scale>
          <a:sx n="67" d="100"/>
          <a:sy n="67" d="100"/>
        </p:scale>
        <p:origin x="-171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4BEA53-7DEB-47A9-8A2A-58CAAD736711}" type="datetimeFigureOut">
              <a:rPr lang="it-IT"/>
              <a:pPr>
                <a:defRPr/>
              </a:pPr>
              <a:t>13/06/2010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9F0A9E-3438-4666-9004-553B81DE9C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F04B9-B6CB-4C53-8618-34F4DE2D762E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06F44-88A6-4D2E-B846-0184273E6F7D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0D9B7-1031-429E-92CF-C95B14CAF3FD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965C9-9280-4225-BD46-329817BD9F03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06767D-C871-43A4-8EEA-10A41025A606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317D3D-9867-4FD8-8E43-AA9F887E0304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7529E-1568-496C-B223-976228EA9718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0B0A1-613B-43E5-98A3-A5924F20B130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654A6-2B6A-4A76-BF4C-D54B4B1063EB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BAC06-FC09-499E-950A-CEB3FAC4ED29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1BA3A-3EFF-4B8D-96A0-6B4196B87BD2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607A7-AF10-4441-9DAE-748BF9BD7845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7CE77-F1A0-4C16-9F68-1A67FF8018FF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  <a:p>
            <a:endParaRPr lang="en-US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142E8D-E9E4-4E96-A15F-F2DF8BAC27D3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EDC49-701D-4DE3-9A91-2B6C6133DC8A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F3404-36CD-4078-BF3D-B9CB6DDF984D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27F1CB-BF64-4C44-83B8-935DD7ED0073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8D409-EABF-4F84-BEA2-75EF186E00BD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  <a:p>
            <a:endParaRPr lang="en-US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A9218-FC2C-4102-B650-D2B4A2187E63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600" smtClean="0">
              <a:solidFill>
                <a:srgbClr val="FFFFCC"/>
              </a:solidFill>
            </a:endParaRPr>
          </a:p>
          <a:p>
            <a:endParaRPr lang="en-US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A350FA-DC12-484D-A9CF-8E318AA5D1F9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C5605-5985-49D5-802E-883D80F98820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BE3B5-B2AD-4F8E-BBF2-D754FA2DD9B1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29FF5-6762-4D13-9B80-AE2E203BC8B9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7650" y="476250"/>
            <a:ext cx="2017713" cy="59055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9750" y="476250"/>
            <a:ext cx="5905500" cy="59055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075613" cy="9080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960813" cy="4824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962400" cy="4824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608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9624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0756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756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	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CC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FFCC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hyperlink" Target="http://www.thearttribune.com/spip.php?page=docbig&amp;id_document=6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hyperlink" Target="http://www.guardian.co.uk/education/gallery/2009/feb/25/?picture=343731876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6048375" cy="2520950"/>
          </a:xfrm>
        </p:spPr>
        <p:txBody>
          <a:bodyPr/>
          <a:lstStyle/>
          <a:p>
            <a:pPr eaLnBrk="1" hangingPunct="1"/>
            <a:r>
              <a:rPr lang="it-IT" sz="4400" b="1" smtClean="0"/>
              <a:t>Costume Colloquium II:</a:t>
            </a:r>
            <a:br>
              <a:rPr lang="it-IT" sz="4400" b="1" smtClean="0"/>
            </a:br>
            <a:r>
              <a:rPr lang="it-IT" b="1" i="1" smtClean="0"/>
              <a:t>Dress for Dance</a:t>
            </a:r>
            <a:r>
              <a:rPr lang="it-IT" b="1" smtClean="0"/>
              <a:t> </a:t>
            </a:r>
            <a:br>
              <a:rPr lang="it-IT" b="1" smtClean="0"/>
            </a:br>
            <a:endParaRPr lang="it-IT" b="1" smtClean="0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57150" y="2811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7" descr="top_dx"/>
          <p:cNvPicPr>
            <a:picLocks noChangeAspect="1" noChangeArrowheads="1"/>
          </p:cNvPicPr>
          <p:nvPr/>
        </p:nvPicPr>
        <p:blipFill>
          <a:blip r:embed="rId3"/>
          <a:srcRect t="39371"/>
          <a:stretch>
            <a:fillRect/>
          </a:stretch>
        </p:blipFill>
        <p:spPr bwMode="auto">
          <a:xfrm>
            <a:off x="1370013" y="2765425"/>
            <a:ext cx="6515100" cy="123507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370013" y="3527425"/>
            <a:ext cx="6337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800" b="1">
                <a:solidFill>
                  <a:srgbClr val="FFFFCC"/>
                </a:solidFill>
                <a:latin typeface="Garamond" pitchFamily="-106" charset="0"/>
                <a:cs typeface="Times New Roman" pitchFamily="18" charset="0"/>
              </a:rPr>
              <a:t>www.costume-textiles.com</a:t>
            </a:r>
            <a:endParaRPr lang="it-IT" sz="2800">
              <a:solidFill>
                <a:srgbClr val="FFFFCC"/>
              </a:solidFill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547813" y="4076700"/>
            <a:ext cx="6048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3600">
                <a:solidFill>
                  <a:srgbClr val="FFFFCC"/>
                </a:solidFill>
                <a:latin typeface="Garamond" pitchFamily="-106" charset="0"/>
              </a:rPr>
              <a:t/>
            </a:r>
            <a:br>
              <a:rPr lang="it-IT" sz="3600">
                <a:solidFill>
                  <a:srgbClr val="FFFFCC"/>
                </a:solidFill>
                <a:latin typeface="Garamond" pitchFamily="-106" charset="0"/>
              </a:rPr>
            </a:br>
            <a:r>
              <a:rPr lang="it-IT" sz="2800" b="1" i="1">
                <a:solidFill>
                  <a:srgbClr val="FFFFCC"/>
                </a:solidFill>
                <a:latin typeface="Garamond" pitchFamily="-106" charset="0"/>
              </a:rPr>
              <a:t/>
            </a:r>
            <a:br>
              <a:rPr lang="it-IT" sz="2800" b="1" i="1">
                <a:solidFill>
                  <a:srgbClr val="FFFFCC"/>
                </a:solidFill>
                <a:latin typeface="Garamond" pitchFamily="-106" charset="0"/>
              </a:rPr>
            </a:br>
            <a:endParaRPr lang="it-IT" sz="2800" b="1">
              <a:solidFill>
                <a:srgbClr val="FFFFCC"/>
              </a:solidFill>
              <a:latin typeface="Garamond" pitchFamily="-10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14438" y="4497388"/>
            <a:ext cx="685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it-IT" sz="3600" b="1" dirty="0" err="1">
                <a:solidFill>
                  <a:srgbClr val="FFFFCC"/>
                </a:solidFill>
                <a:latin typeface="+mj-lt"/>
              </a:rPr>
              <a:t>November</a:t>
            </a:r>
            <a:r>
              <a:rPr lang="it-IT" sz="3600" b="1" dirty="0">
                <a:solidFill>
                  <a:srgbClr val="FFFFCC"/>
                </a:solidFill>
                <a:latin typeface="+mj-lt"/>
              </a:rPr>
              <a:t> 4</a:t>
            </a:r>
            <a:r>
              <a:rPr lang="en-US" sz="3600" b="1" baseline="30000" dirty="0" err="1">
                <a:solidFill>
                  <a:srgbClr val="FFFFCC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FFFFCC"/>
                </a:solidFill>
                <a:latin typeface="+mj-lt"/>
              </a:rPr>
              <a:t> – 7</a:t>
            </a:r>
            <a:r>
              <a:rPr lang="en-US" sz="3600" b="1" baseline="30000" dirty="0">
                <a:solidFill>
                  <a:srgbClr val="FFFFCC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FFFFCC"/>
                </a:solidFill>
                <a:latin typeface="+mj-lt"/>
              </a:rPr>
              <a:t> 2010 </a:t>
            </a:r>
            <a:endParaRPr lang="it-IT" sz="3600" b="1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43250" y="5286375"/>
            <a:ext cx="2816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b="1" dirty="0" err="1">
                <a:solidFill>
                  <a:srgbClr val="FFFFCC"/>
                </a:solidFill>
                <a:latin typeface="+mj-lt"/>
              </a:rPr>
              <a:t>Florence</a:t>
            </a:r>
            <a:r>
              <a:rPr lang="it-IT" b="1" dirty="0">
                <a:solidFill>
                  <a:srgbClr val="FFFFCC"/>
                </a:solidFill>
                <a:latin typeface="+mj-lt"/>
              </a:rPr>
              <a:t>, Italy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933700"/>
            <a:ext cx="5040313" cy="1143000"/>
          </a:xfrm>
        </p:spPr>
        <p:txBody>
          <a:bodyPr/>
          <a:lstStyle/>
          <a:p>
            <a:pPr eaLnBrk="1" hangingPunct="1"/>
            <a:r>
              <a:rPr lang="en-GB" sz="2000" b="1" smtClean="0"/>
              <a:t> II.  </a:t>
            </a:r>
            <a:r>
              <a:rPr lang="en-GB" sz="2000" b="1" smtClean="0">
                <a:solidFill>
                  <a:srgbClr val="FFC000"/>
                </a:solidFill>
              </a:rPr>
              <a:t>Historical dance re-enactment</a:t>
            </a:r>
            <a:r>
              <a:rPr lang="en-GB" sz="2000" b="1" smtClean="0"/>
              <a:t>:</a:t>
            </a:r>
            <a:r>
              <a:rPr lang="en-GB" sz="2000" b="1" i="1" smtClean="0"/>
              <a:t> </a:t>
            </a:r>
            <a:r>
              <a:rPr lang="en-GB" sz="2000" i="1" smtClean="0"/>
              <a:t/>
            </a:r>
            <a:br>
              <a:rPr lang="en-GB" sz="2000" i="1" smtClean="0"/>
            </a:br>
            <a:r>
              <a:rPr lang="en-GB" sz="2000" i="1" smtClean="0"/>
              <a:t>getting the steps and the clothing right</a:t>
            </a:r>
            <a:endParaRPr lang="it-IT" sz="2000" i="1" smtClean="0"/>
          </a:p>
        </p:txBody>
      </p:sp>
      <p:pic>
        <p:nvPicPr>
          <p:cNvPr id="10243" name="Picture 5" descr="Bal"/>
          <p:cNvPicPr>
            <a:picLocks noChangeAspect="1" noChangeArrowheads="1"/>
          </p:cNvPicPr>
          <p:nvPr/>
        </p:nvPicPr>
        <p:blipFill>
          <a:blip r:embed="rId3">
            <a:lum bright="12000" contrast="-6000"/>
          </a:blip>
          <a:srcRect/>
          <a:stretch>
            <a:fillRect/>
          </a:stretch>
        </p:blipFill>
        <p:spPr bwMode="auto">
          <a:xfrm>
            <a:off x="4500563" y="3933825"/>
            <a:ext cx="3744912" cy="24955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0244" name="Picture 53" descr="More Danse"/>
          <p:cNvPicPr>
            <a:picLocks noChangeAspect="1" noChangeArrowheads="1"/>
          </p:cNvPicPr>
          <p:nvPr/>
        </p:nvPicPr>
        <p:blipFill>
          <a:blip r:embed="rId4">
            <a:lum contrast="-6000"/>
          </a:blip>
          <a:srcRect t="7001"/>
          <a:stretch>
            <a:fillRect/>
          </a:stretch>
        </p:blipFill>
        <p:spPr bwMode="auto">
          <a:xfrm>
            <a:off x="395288" y="549275"/>
            <a:ext cx="5329237" cy="251777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0245" name="Picture 8" descr="62ecbf20-edbe-4557-9681-e5584b6307d7"/>
          <p:cNvPicPr>
            <a:picLocks noChangeAspect="1" noChangeArrowheads="1"/>
          </p:cNvPicPr>
          <p:nvPr/>
        </p:nvPicPr>
        <p:blipFill>
          <a:blip r:embed="rId5"/>
          <a:srcRect l="1979" t="11786"/>
          <a:stretch>
            <a:fillRect/>
          </a:stretch>
        </p:blipFill>
        <p:spPr bwMode="auto">
          <a:xfrm>
            <a:off x="971550" y="4130675"/>
            <a:ext cx="2952750" cy="225107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0246" name="Picture 10" descr="03545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084888" y="808038"/>
            <a:ext cx="2352675" cy="211613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792163"/>
            <a:ext cx="2841625" cy="935037"/>
          </a:xfrm>
        </p:spPr>
        <p:txBody>
          <a:bodyPr anchor="t"/>
          <a:lstStyle/>
          <a:p>
            <a:pPr eaLnBrk="1" hangingPunct="1"/>
            <a:r>
              <a:rPr lang="en-US" sz="2400" b="1" smtClean="0"/>
              <a:t>III. </a:t>
            </a:r>
            <a:r>
              <a:rPr lang="en-US" sz="2400" b="1" smtClean="0">
                <a:solidFill>
                  <a:srgbClr val="FFC000"/>
                </a:solidFill>
              </a:rPr>
              <a:t>Documenting dance dress</a:t>
            </a:r>
            <a:r>
              <a:rPr lang="en-US" sz="2400" b="1" smtClean="0"/>
              <a:t>: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i="1" smtClean="0"/>
              <a:t>dress as a document </a:t>
            </a:r>
            <a:br>
              <a:rPr lang="en-US" sz="2400" i="1" smtClean="0"/>
            </a:br>
            <a:r>
              <a:rPr lang="en-US" sz="2400" i="1" smtClean="0"/>
              <a:t>and documents of dress</a:t>
            </a:r>
          </a:p>
        </p:txBody>
      </p:sp>
      <p:pic>
        <p:nvPicPr>
          <p:cNvPr id="33795" name="Picture 5" descr="Dime Ball-Room Companion and Guide to Dan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957513"/>
            <a:ext cx="2122487" cy="337026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33797" name="Picture 13" descr="Ball-Gowns-Pauqet-early-186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919163"/>
            <a:ext cx="2751138" cy="24701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33798" name="Picture 17" descr="ruckruckL"/>
          <p:cNvPicPr>
            <a:picLocks noChangeAspect="1" noChangeArrowheads="1"/>
          </p:cNvPicPr>
          <p:nvPr/>
        </p:nvPicPr>
        <p:blipFill>
          <a:blip r:embed="rId5"/>
          <a:srcRect l="6996" t="5116" r="4321" b="2747"/>
          <a:stretch>
            <a:fillRect/>
          </a:stretch>
        </p:blipFill>
        <p:spPr bwMode="auto">
          <a:xfrm>
            <a:off x="3663950" y="919163"/>
            <a:ext cx="1738313" cy="24701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33799" name="Picture 19" descr="la belle danse baroque dance company Toronto marie antionette dancing"/>
          <p:cNvPicPr>
            <a:picLocks noChangeAspect="1" noChangeArrowheads="1"/>
          </p:cNvPicPr>
          <p:nvPr/>
        </p:nvPicPr>
        <p:blipFill>
          <a:blip r:embed="rId6"/>
          <a:srcRect t="24243" b="7843"/>
          <a:stretch>
            <a:fillRect/>
          </a:stretch>
        </p:blipFill>
        <p:spPr bwMode="auto">
          <a:xfrm>
            <a:off x="3225800" y="3736975"/>
            <a:ext cx="3025775" cy="25908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33800" name="Picture 22" descr="CP87~Ballet-Russe-Posters"/>
          <p:cNvPicPr>
            <a:picLocks noChangeAspect="1" noChangeArrowheads="1"/>
          </p:cNvPicPr>
          <p:nvPr/>
        </p:nvPicPr>
        <p:blipFill>
          <a:blip r:embed="rId7"/>
          <a:srcRect l="4892" t="3371" r="4839" b="4222"/>
          <a:stretch>
            <a:fillRect/>
          </a:stretch>
        </p:blipFill>
        <p:spPr bwMode="auto">
          <a:xfrm>
            <a:off x="6623050" y="3736975"/>
            <a:ext cx="1749425" cy="25971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388" y="2997200"/>
            <a:ext cx="4591050" cy="1223963"/>
          </a:xfrm>
        </p:spPr>
        <p:txBody>
          <a:bodyPr/>
          <a:lstStyle/>
          <a:p>
            <a:pPr eaLnBrk="1" hangingPunct="1"/>
            <a:r>
              <a:rPr lang="en-GB" sz="2000" b="1" smtClean="0"/>
              <a:t>IV.  </a:t>
            </a:r>
            <a:r>
              <a:rPr lang="en-GB" sz="2000" b="1" smtClean="0">
                <a:solidFill>
                  <a:srgbClr val="FFC000"/>
                </a:solidFill>
              </a:rPr>
              <a:t>Dress for traditional and ceremonial dance</a:t>
            </a:r>
            <a:r>
              <a:rPr lang="en-GB" sz="2000" b="1" smtClean="0"/>
              <a:t>:</a:t>
            </a:r>
            <a:r>
              <a:rPr lang="en-GB" sz="2000" smtClean="0"/>
              <a:t> </a:t>
            </a:r>
            <a:r>
              <a:rPr lang="en-GB" sz="2000" i="1" smtClean="0"/>
              <a:t>costume as expressions of cultures</a:t>
            </a:r>
            <a:r>
              <a:rPr lang="en-GB" sz="2000" smtClean="0">
                <a:solidFill>
                  <a:srgbClr val="FFCC99"/>
                </a:solidFill>
              </a:rPr>
              <a:t/>
            </a:r>
            <a:br>
              <a:rPr lang="en-GB" sz="2000" smtClean="0">
                <a:solidFill>
                  <a:srgbClr val="FFCC99"/>
                </a:solidFill>
              </a:rPr>
            </a:br>
            <a:endParaRPr lang="it-IT" sz="2000" smtClean="0">
              <a:solidFill>
                <a:srgbClr val="FFCC99"/>
              </a:solidFill>
            </a:endParaRPr>
          </a:p>
        </p:txBody>
      </p:sp>
      <p:pic>
        <p:nvPicPr>
          <p:cNvPr id="12291" name="Picture 8" descr="pow_redelk1104"/>
          <p:cNvPicPr>
            <a:picLocks noChangeAspect="1" noChangeArrowheads="1"/>
          </p:cNvPicPr>
          <p:nvPr/>
        </p:nvPicPr>
        <p:blipFill>
          <a:blip r:embed="rId3"/>
          <a:srcRect r="19749"/>
          <a:stretch>
            <a:fillRect/>
          </a:stretch>
        </p:blipFill>
        <p:spPr bwMode="auto">
          <a:xfrm>
            <a:off x="3636963" y="4078288"/>
            <a:ext cx="2663825" cy="220821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2292" name="Picture 9" descr="michelle-obamas-ball-gown-side-view-330kk"/>
          <p:cNvPicPr>
            <a:picLocks noChangeAspect="1" noChangeArrowheads="1"/>
          </p:cNvPicPr>
          <p:nvPr/>
        </p:nvPicPr>
        <p:blipFill>
          <a:blip r:embed="rId4">
            <a:lum bright="18000" contrast="18000"/>
          </a:blip>
          <a:srcRect b="3181"/>
          <a:stretch>
            <a:fillRect/>
          </a:stretch>
        </p:blipFill>
        <p:spPr bwMode="auto">
          <a:xfrm>
            <a:off x="7019925" y="1052513"/>
            <a:ext cx="1731963" cy="259238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2293" name="Picture 5" descr="folk dancers mexic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500063"/>
            <a:ext cx="4178300" cy="234473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2294" name="Picture 19" descr="lowiczanie"/>
          <p:cNvPicPr>
            <a:picLocks noChangeAspect="1" noChangeArrowheads="1"/>
          </p:cNvPicPr>
          <p:nvPr/>
        </p:nvPicPr>
        <p:blipFill>
          <a:blip r:embed="rId6">
            <a:lum bright="12000" contrast="6000"/>
          </a:blip>
          <a:srcRect/>
          <a:stretch>
            <a:fillRect/>
          </a:stretch>
        </p:blipFill>
        <p:spPr bwMode="auto">
          <a:xfrm>
            <a:off x="6523038" y="4076700"/>
            <a:ext cx="2128837" cy="223043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2295" name="Picture 21" descr="_42268854_pushkar_416_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149725"/>
            <a:ext cx="2951163" cy="21272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2296" name="Picture 24" descr="wael_tanoura"/>
          <p:cNvPicPr>
            <a:picLocks noChangeAspect="1" noChangeArrowheads="1"/>
          </p:cNvPicPr>
          <p:nvPr/>
        </p:nvPicPr>
        <p:blipFill>
          <a:blip r:embed="rId8"/>
          <a:srcRect r="10114" b="11029"/>
          <a:stretch>
            <a:fillRect/>
          </a:stretch>
        </p:blipFill>
        <p:spPr bwMode="auto">
          <a:xfrm>
            <a:off x="430213" y="1125538"/>
            <a:ext cx="1909762" cy="25209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412750"/>
            <a:ext cx="4302125" cy="1944688"/>
          </a:xfrm>
        </p:spPr>
        <p:txBody>
          <a:bodyPr/>
          <a:lstStyle/>
          <a:p>
            <a:pPr eaLnBrk="1" hangingPunct="1"/>
            <a:r>
              <a:rPr lang="it-IT" sz="2000" b="1" smtClean="0"/>
              <a:t>V.</a:t>
            </a:r>
            <a:r>
              <a:rPr lang="it-IT" sz="2000" smtClean="0"/>
              <a:t> </a:t>
            </a:r>
            <a:r>
              <a:rPr lang="en-GB" sz="2000" b="1" smtClean="0">
                <a:solidFill>
                  <a:srgbClr val="FFC000"/>
                </a:solidFill>
              </a:rPr>
              <a:t>Creating dance costume</a:t>
            </a:r>
            <a:r>
              <a:rPr lang="en-GB" sz="2000" b="1" smtClean="0"/>
              <a:t>:</a:t>
            </a:r>
            <a:r>
              <a:rPr lang="en-GB" sz="2000" smtClean="0"/>
              <a:t> </a:t>
            </a:r>
            <a:r>
              <a:rPr lang="en-GB" sz="2000" i="1" smtClean="0"/>
              <a:t>designers, artists, artisans, stylists, tailors, seamstresses using traditional, experimental and/or contemporary materials and techniques </a:t>
            </a:r>
            <a:r>
              <a:rPr lang="it-IT" sz="2000" i="1" smtClean="0"/>
              <a:t/>
            </a:r>
            <a:br>
              <a:rPr lang="it-IT" sz="2000" i="1" smtClean="0"/>
            </a:br>
            <a:endParaRPr lang="it-IT" sz="2000" i="1" smtClean="0"/>
          </a:p>
        </p:txBody>
      </p:sp>
      <p:pic>
        <p:nvPicPr>
          <p:cNvPr id="13315" name="Picture 6" descr="HU025862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4284663" y="2997200"/>
            <a:ext cx="4465637" cy="3414713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3316" name="Picture 9" descr="1076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963" y="674688"/>
            <a:ext cx="1943100" cy="189071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3317" name="Picture 14" descr="3bauhaus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47675" y="4010025"/>
            <a:ext cx="3619500" cy="23717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3318" name="Picture 16" descr="03costume2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5425" y="2065338"/>
            <a:ext cx="2735263" cy="15081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3319" name="Picture 11" descr="2536181771_2322fc7f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693738"/>
            <a:ext cx="1619250" cy="28797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73425"/>
            <a:ext cx="5689600" cy="1727200"/>
          </a:xfrm>
        </p:spPr>
        <p:txBody>
          <a:bodyPr/>
          <a:lstStyle/>
          <a:p>
            <a:pPr eaLnBrk="1" hangingPunct="1"/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b="1" smtClean="0"/>
              <a:t>VI.</a:t>
            </a:r>
            <a:r>
              <a:rPr lang="it-IT" sz="2000" smtClean="0"/>
              <a:t> </a:t>
            </a:r>
            <a:r>
              <a:rPr lang="en-GB" sz="2000" b="1" smtClean="0">
                <a:solidFill>
                  <a:srgbClr val="FFC000"/>
                </a:solidFill>
              </a:rPr>
              <a:t>Dance costume in museums and archives</a:t>
            </a:r>
            <a:r>
              <a:rPr lang="en-GB" sz="2000" b="1" smtClean="0"/>
              <a:t>: </a:t>
            </a:r>
            <a:r>
              <a:rPr lang="en-GB" sz="2000" i="1" smtClean="0"/>
              <a:t>collecting designs and surviving costumes, conservation, and </a:t>
            </a:r>
            <a:br>
              <a:rPr lang="en-GB" sz="2000" i="1" smtClean="0"/>
            </a:br>
            <a:r>
              <a:rPr lang="en-GB" sz="2000" i="1" smtClean="0"/>
              <a:t>display techniques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it-IT" sz="2000" smtClean="0"/>
          </a:p>
        </p:txBody>
      </p:sp>
      <p:pic>
        <p:nvPicPr>
          <p:cNvPr id="14339" name="Picture 10" descr="agenda-sara%20ciccarelli-Costumistiliricaballetto-w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2413000" y="476250"/>
            <a:ext cx="3527425" cy="3100388"/>
          </a:xfrm>
          <a:noFill/>
          <a:ln>
            <a:solidFill>
              <a:srgbClr val="C2AC6F"/>
            </a:solidFill>
          </a:ln>
        </p:spPr>
      </p:pic>
      <p:pic>
        <p:nvPicPr>
          <p:cNvPr id="14340" name="Picture 14" descr="coral_dress_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49763"/>
            <a:ext cx="1728787" cy="207486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4341" name="Picture 20" descr="Ballet museum exhibits: Margot Fonteyn's Sleeping Beauty costume designed by Oliver Messel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 l="14964" t="12500" r="17528" b="3827"/>
          <a:stretch>
            <a:fillRect/>
          </a:stretch>
        </p:blipFill>
        <p:spPr bwMode="auto">
          <a:xfrm>
            <a:off x="6537325" y="3141663"/>
            <a:ext cx="1779588" cy="33115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4342" name="Picture 23" descr="JPG - 35.9 kb">
            <a:hlinkClick r:id="rId7" tooltip="JPG - 35.9 kb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4868863"/>
            <a:ext cx="1406525" cy="161131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4343" name="Picture 24" descr="Fernand Léger. Costume design for the ballet Skating Rink. (1922)"/>
          <p:cNvPicPr>
            <a:picLocks noChangeAspect="1" noChangeArrowheads="1"/>
          </p:cNvPicPr>
          <p:nvPr/>
        </p:nvPicPr>
        <p:blipFill>
          <a:blip r:embed="rId9">
            <a:lum bright="18000" contrast="12000"/>
          </a:blip>
          <a:srcRect/>
          <a:stretch>
            <a:fillRect/>
          </a:stretch>
        </p:blipFill>
        <p:spPr bwMode="auto">
          <a:xfrm>
            <a:off x="4500563" y="4437063"/>
            <a:ext cx="1495425" cy="20002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4344" name="Picture 25" descr="mu057001"/>
          <p:cNvPicPr>
            <a:picLocks noChangeAspect="1" noChangeArrowheads="1"/>
          </p:cNvPicPr>
          <p:nvPr/>
        </p:nvPicPr>
        <p:blipFill>
          <a:blip r:embed="rId10">
            <a:lum bright="18000" contrast="6000"/>
          </a:blip>
          <a:srcRect l="6236" t="1425" r="1347" b="2711"/>
          <a:stretch>
            <a:fillRect/>
          </a:stretch>
        </p:blipFill>
        <p:spPr bwMode="auto">
          <a:xfrm>
            <a:off x="6156325" y="812800"/>
            <a:ext cx="2627313" cy="20462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4345" name="Picture 8" descr="Immagine 015"/>
          <p:cNvPicPr>
            <a:picLocks noChangeAspect="1" noChangeArrowheads="1"/>
          </p:cNvPicPr>
          <p:nvPr/>
        </p:nvPicPr>
        <p:blipFill>
          <a:blip r:embed="rId11">
            <a:lum contrast="24000"/>
          </a:blip>
          <a:srcRect/>
          <a:stretch>
            <a:fillRect/>
          </a:stretch>
        </p:blipFill>
        <p:spPr bwMode="auto">
          <a:xfrm>
            <a:off x="395288" y="836613"/>
            <a:ext cx="1789112" cy="24479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7613" y="838200"/>
            <a:ext cx="3727450" cy="1582738"/>
          </a:xfrm>
        </p:spPr>
        <p:txBody>
          <a:bodyPr/>
          <a:lstStyle/>
          <a:p>
            <a:pPr eaLnBrk="1" hangingPunct="1"/>
            <a:r>
              <a:rPr lang="en-GB" sz="2000" b="1" smtClean="0"/>
              <a:t>VII. </a:t>
            </a:r>
            <a:r>
              <a:rPr lang="en-GB" sz="2000" b="1" smtClean="0">
                <a:solidFill>
                  <a:srgbClr val="FFC000"/>
                </a:solidFill>
              </a:rPr>
              <a:t>Fashion and popular dance</a:t>
            </a:r>
            <a:r>
              <a:rPr lang="en-GB" sz="2000" b="1" smtClean="0"/>
              <a:t>:</a:t>
            </a:r>
            <a:r>
              <a:rPr lang="en-GB" sz="2000" smtClean="0"/>
              <a:t> </a:t>
            </a:r>
            <a:br>
              <a:rPr lang="en-GB" sz="2000" smtClean="0"/>
            </a:br>
            <a:r>
              <a:rPr lang="en-GB" sz="2000" i="1" smtClean="0"/>
              <a:t>the relationship between new styles of dance and fashionable dress, </a:t>
            </a:r>
            <a:br>
              <a:rPr lang="en-GB" sz="2000" i="1" smtClean="0"/>
            </a:br>
            <a:r>
              <a:rPr lang="en-GB" sz="2000" i="1" smtClean="0"/>
              <a:t>past and present</a:t>
            </a:r>
            <a:r>
              <a:rPr lang="en-GB" sz="2000" smtClean="0"/>
              <a:t/>
            </a:r>
            <a:br>
              <a:rPr lang="en-GB" sz="2000" smtClean="0"/>
            </a:br>
            <a:endParaRPr lang="it-IT" sz="2000" smtClean="0"/>
          </a:p>
        </p:txBody>
      </p:sp>
      <p:pic>
        <p:nvPicPr>
          <p:cNvPr id="15363" name="Picture 5" descr="Saturday-Night-Fever-1.jpg image by notgivinup_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924175"/>
            <a:ext cx="2465388" cy="34559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5364" name="Picture 9" descr="Sexy Womens Halloween Go Go Girl Costume Mod Retro Disco Dress 60s 70s Outfit Black White Mini Dress"/>
          <p:cNvPicPr>
            <a:picLocks noChangeAspect="1" noChangeArrowheads="1"/>
          </p:cNvPicPr>
          <p:nvPr/>
        </p:nvPicPr>
        <p:blipFill>
          <a:blip r:embed="rId4"/>
          <a:srcRect l="21266" r="21266"/>
          <a:stretch>
            <a:fillRect/>
          </a:stretch>
        </p:blipFill>
        <p:spPr bwMode="auto">
          <a:xfrm>
            <a:off x="6538913" y="3573463"/>
            <a:ext cx="1654175" cy="28797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5365" name="Picture 13" descr="273102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6372225" y="404813"/>
            <a:ext cx="22606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9" descr="56593"/>
          <p:cNvPicPr>
            <a:picLocks noChangeAspect="1" noChangeArrowheads="1"/>
          </p:cNvPicPr>
          <p:nvPr/>
        </p:nvPicPr>
        <p:blipFill>
          <a:blip r:embed="rId6"/>
          <a:srcRect l="5672" r="17139"/>
          <a:stretch>
            <a:fillRect/>
          </a:stretch>
        </p:blipFill>
        <p:spPr bwMode="auto">
          <a:xfrm>
            <a:off x="642938" y="549275"/>
            <a:ext cx="1666875" cy="21605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5367" name="Picture 15" descr="charleston"/>
          <p:cNvPicPr>
            <a:picLocks noChangeAspect="1" noChangeArrowheads="1"/>
          </p:cNvPicPr>
          <p:nvPr/>
        </p:nvPicPr>
        <p:blipFill>
          <a:blip r:embed="rId7"/>
          <a:srcRect l="8395" t="4634" r="9335"/>
          <a:stretch>
            <a:fillRect/>
          </a:stretch>
        </p:blipFill>
        <p:spPr bwMode="auto">
          <a:xfrm>
            <a:off x="3419475" y="2708275"/>
            <a:ext cx="2411413" cy="36449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2951163"/>
            <a:ext cx="5376862" cy="909637"/>
          </a:xfrm>
        </p:spPr>
        <p:txBody>
          <a:bodyPr/>
          <a:lstStyle/>
          <a:p>
            <a:pPr eaLnBrk="1" hangingPunct="1"/>
            <a:r>
              <a:rPr lang="en-GB" sz="2000" b="1" smtClean="0"/>
              <a:t> VIII. </a:t>
            </a:r>
            <a:r>
              <a:rPr lang="en-GB" sz="2000" b="1" smtClean="0">
                <a:solidFill>
                  <a:srgbClr val="FFC000"/>
                </a:solidFill>
              </a:rPr>
              <a:t>Dance costume and artistic expression</a:t>
            </a:r>
            <a:r>
              <a:rPr lang="en-GB" sz="2000" b="1" smtClean="0"/>
              <a:t>: </a:t>
            </a:r>
            <a:r>
              <a:rPr lang="en-GB" sz="2000" i="1" smtClean="0"/>
              <a:t>their reciprocal relationship</a:t>
            </a:r>
            <a:endParaRPr lang="it-IT" sz="2000" i="1" smtClean="0"/>
          </a:p>
        </p:txBody>
      </p:sp>
      <p:pic>
        <p:nvPicPr>
          <p:cNvPr id="16387" name="Picture 13" descr="graham%20one"/>
          <p:cNvPicPr>
            <a:picLocks noChangeAspect="1" noChangeArrowheads="1"/>
          </p:cNvPicPr>
          <p:nvPr/>
        </p:nvPicPr>
        <p:blipFill>
          <a:blip r:embed="rId3"/>
          <a:srcRect l="18246"/>
          <a:stretch>
            <a:fillRect/>
          </a:stretch>
        </p:blipFill>
        <p:spPr bwMode="auto">
          <a:xfrm>
            <a:off x="4140200" y="4246563"/>
            <a:ext cx="2087563" cy="19685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88" name="Picture 20" descr="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3551238"/>
            <a:ext cx="1730375" cy="259238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89" name="Picture 22" descr="1540B"/>
          <p:cNvPicPr>
            <a:picLocks noChangeAspect="1" noChangeArrowheads="1"/>
          </p:cNvPicPr>
          <p:nvPr/>
        </p:nvPicPr>
        <p:blipFill>
          <a:blip r:embed="rId5"/>
          <a:srcRect l="8713" r="7841"/>
          <a:stretch>
            <a:fillRect/>
          </a:stretch>
        </p:blipFill>
        <p:spPr bwMode="auto">
          <a:xfrm>
            <a:off x="611188" y="500063"/>
            <a:ext cx="1512887" cy="24479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90" name="Picture 26" descr="Robert Rauschenberg with Carolyn Brown and Alex Hay, Pelican, 1963"/>
          <p:cNvPicPr>
            <a:picLocks noChangeAspect="1" noChangeArrowheads="1"/>
          </p:cNvPicPr>
          <p:nvPr/>
        </p:nvPicPr>
        <p:blipFill>
          <a:blip r:embed="rId6"/>
          <a:srcRect l="15692" t="12398" r="20432" b="9355"/>
          <a:stretch>
            <a:fillRect/>
          </a:stretch>
        </p:blipFill>
        <p:spPr bwMode="auto">
          <a:xfrm>
            <a:off x="6443663" y="4286250"/>
            <a:ext cx="2305050" cy="19558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91" name="Picture 30" descr="041168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4167188"/>
            <a:ext cx="1647825" cy="22860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92" name="Picture 32" descr="Lysana_2"/>
          <p:cNvPicPr>
            <a:picLocks noChangeAspect="1" noChangeArrowheads="1"/>
          </p:cNvPicPr>
          <p:nvPr/>
        </p:nvPicPr>
        <p:blipFill>
          <a:blip r:embed="rId8">
            <a:lum bright="12000"/>
          </a:blip>
          <a:srcRect l="10292" t="2968" r="6541" b="2968"/>
          <a:stretch>
            <a:fillRect/>
          </a:stretch>
        </p:blipFill>
        <p:spPr bwMode="auto">
          <a:xfrm>
            <a:off x="5724525" y="477838"/>
            <a:ext cx="1747838" cy="230346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93" name="Picture 28" descr="%28WS%294x6ElementsDoubleSFINAL"/>
          <p:cNvPicPr>
            <a:picLocks noChangeAspect="1" noChangeArrowheads="1"/>
          </p:cNvPicPr>
          <p:nvPr/>
        </p:nvPicPr>
        <p:blipFill>
          <a:blip r:embed="rId9"/>
          <a:srcRect r="15576"/>
          <a:stretch>
            <a:fillRect/>
          </a:stretch>
        </p:blipFill>
        <p:spPr bwMode="auto">
          <a:xfrm>
            <a:off x="7000875" y="2643188"/>
            <a:ext cx="1655763" cy="13049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394" name="Picture 38" descr="jmcntn"/>
          <p:cNvPicPr>
            <a:picLocks noChangeAspect="1" noChangeArrowheads="1"/>
          </p:cNvPicPr>
          <p:nvPr/>
        </p:nvPicPr>
        <p:blipFill>
          <a:blip r:embed="rId10">
            <a:lum bright="6000"/>
          </a:blip>
          <a:srcRect/>
          <a:stretch>
            <a:fillRect/>
          </a:stretch>
        </p:blipFill>
        <p:spPr bwMode="auto">
          <a:xfrm>
            <a:off x="2786063" y="500063"/>
            <a:ext cx="2519362" cy="222726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0" y="547688"/>
            <a:ext cx="4572000" cy="1809750"/>
          </a:xfrm>
        </p:spPr>
        <p:txBody>
          <a:bodyPr/>
          <a:lstStyle/>
          <a:p>
            <a:pPr eaLnBrk="1" hangingPunct="1"/>
            <a:r>
              <a:rPr lang="en-US" sz="2400" smtClean="0"/>
              <a:t>	</a:t>
            </a:r>
            <a:r>
              <a:rPr lang="en-US" sz="2500" smtClean="0"/>
              <a:t>As was the case for the first </a:t>
            </a:r>
            <a:r>
              <a:rPr lang="en-US" sz="2500" b="1" smtClean="0">
                <a:solidFill>
                  <a:srgbClr val="FFC000"/>
                </a:solidFill>
              </a:rPr>
              <a:t>Costume Colloquium</a:t>
            </a:r>
            <a:r>
              <a:rPr lang="en-US" sz="2500" smtClean="0"/>
              <a:t>, the second edition is being promoted by </a:t>
            </a:r>
          </a:p>
          <a:p>
            <a:pPr eaLnBrk="1" hangingPunct="1"/>
            <a:endParaRPr lang="en-US" sz="25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967163"/>
            <a:ext cx="1044575" cy="81915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000625"/>
            <a:ext cx="1590675" cy="64293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428875"/>
            <a:ext cx="857250" cy="85725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4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5000625"/>
            <a:ext cx="1474788" cy="62865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46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3429000"/>
            <a:ext cx="882650" cy="122078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4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571875"/>
            <a:ext cx="857250" cy="86518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2071688"/>
            <a:ext cx="714375" cy="893762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50" y="1568450"/>
            <a:ext cx="1049338" cy="71755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2574925"/>
            <a:ext cx="928688" cy="113982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25" y="1500188"/>
            <a:ext cx="860425" cy="89217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43813" y="2786063"/>
            <a:ext cx="860425" cy="86042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13" y="5786438"/>
            <a:ext cx="1717675" cy="57467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cxnSp>
        <p:nvCxnSpPr>
          <p:cNvPr id="2" name="Connettore 1 23"/>
          <p:cNvCxnSpPr>
            <a:cxnSpLocks noChangeShapeType="1"/>
          </p:cNvCxnSpPr>
          <p:nvPr/>
        </p:nvCxnSpPr>
        <p:spPr bwMode="auto">
          <a:xfrm rot="5400000">
            <a:off x="2035968" y="3393282"/>
            <a:ext cx="535781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6" name="Connettore 1 25"/>
          <p:cNvCxnSpPr>
            <a:cxnSpLocks noChangeShapeType="1"/>
          </p:cNvCxnSpPr>
          <p:nvPr/>
        </p:nvCxnSpPr>
        <p:spPr bwMode="auto">
          <a:xfrm rot="5400000" flipH="1" flipV="1">
            <a:off x="1785937" y="3429001"/>
            <a:ext cx="5857875" cy="0"/>
          </a:xfrm>
          <a:prstGeom prst="line">
            <a:avLst/>
          </a:prstGeom>
          <a:noFill/>
          <a:ln w="9525" algn="ctr">
            <a:solidFill>
              <a:srgbClr val="FFCC99"/>
            </a:solidFill>
            <a:round/>
            <a:headEnd/>
            <a:tailEnd/>
          </a:ln>
        </p:spPr>
      </p:cxn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4786313"/>
            <a:ext cx="785813" cy="785812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18450" name="Picture 18" descr="http://www.wda-europe.net/public/adm/upload/p_WDA%20spillettaWDA2007.jpg"/>
          <p:cNvPicPr>
            <a:picLocks noChangeAspect="1" noChangeArrowheads="1"/>
          </p:cNvPicPr>
          <p:nvPr/>
        </p:nvPicPr>
        <p:blipFill>
          <a:blip r:embed="rId16" cstate="print"/>
          <a:srcRect l="9822" t="9904" r="9822" b="9904"/>
          <a:stretch>
            <a:fillRect/>
          </a:stretch>
        </p:blipFill>
        <p:spPr bwMode="auto">
          <a:xfrm>
            <a:off x="7572375" y="3857625"/>
            <a:ext cx="938213" cy="9286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4286250" y="571500"/>
            <a:ext cx="4572000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  <a:defRPr/>
            </a:pPr>
            <a:r>
              <a:rPr lang="en-US" sz="2500" dirty="0">
                <a:solidFill>
                  <a:srgbClr val="FFFFCC"/>
                </a:solidFill>
                <a:latin typeface="+mj-lt"/>
              </a:rPr>
              <a:t>Involved are numerous </a:t>
            </a:r>
            <a:r>
              <a:rPr lang="en-US" sz="2500" b="1" i="1" dirty="0">
                <a:solidFill>
                  <a:srgbClr val="FFC000"/>
                </a:solidFill>
                <a:latin typeface="+mj-lt"/>
              </a:rPr>
              <a:t>national and international institutions</a:t>
            </a:r>
            <a:endParaRPr lang="en-US" sz="2500" b="1" i="1" dirty="0">
              <a:latin typeface="+mj-lt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571625" y="4714875"/>
            <a:ext cx="3071813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buFontTx/>
              <a:buNone/>
              <a:defRPr/>
            </a:pPr>
            <a:r>
              <a:rPr lang="en-US" sz="2500" dirty="0">
                <a:solidFill>
                  <a:srgbClr val="FFFFCC"/>
                </a:solidFill>
                <a:latin typeface="+mn-lt"/>
              </a:rPr>
              <a:t>together with the </a:t>
            </a:r>
          </a:p>
          <a:p>
            <a:pPr>
              <a:spcBef>
                <a:spcPts val="500"/>
              </a:spcBef>
              <a:buFontTx/>
              <a:buNone/>
              <a:defRPr/>
            </a:pPr>
            <a:r>
              <a:rPr lang="en-US" sz="2500" b="1" dirty="0">
                <a:solidFill>
                  <a:srgbClr val="FFC000"/>
                </a:solidFill>
                <a:latin typeface="+mn-lt"/>
              </a:rPr>
              <a:t>Association Friends of the Costume Gallery</a:t>
            </a:r>
            <a:endParaRPr lang="en-US" sz="2500" dirty="0">
              <a:latin typeface="+mn-lt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571625" y="2428875"/>
            <a:ext cx="3071813" cy="1233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buFontTx/>
              <a:buNone/>
              <a:defRPr/>
            </a:pPr>
            <a:r>
              <a:rPr lang="en-US" sz="2500" dirty="0">
                <a:solidFill>
                  <a:srgbClr val="FFFFCC"/>
                </a:solidFill>
                <a:latin typeface="+mn-lt"/>
              </a:rPr>
              <a:t>the </a:t>
            </a:r>
            <a:r>
              <a:rPr lang="en-US" sz="2500" b="1" dirty="0" err="1">
                <a:solidFill>
                  <a:srgbClr val="FFC000"/>
                </a:solidFill>
                <a:latin typeface="+mn-lt"/>
              </a:rPr>
              <a:t>Romualdo</a:t>
            </a:r>
            <a:r>
              <a:rPr lang="en-US" sz="2500" b="1" dirty="0">
                <a:solidFill>
                  <a:srgbClr val="FFC000"/>
                </a:solidFill>
                <a:latin typeface="+mn-lt"/>
              </a:rPr>
              <a:t> Del </a:t>
            </a:r>
            <a:r>
              <a:rPr lang="en-US" sz="2500" b="1" dirty="0" err="1">
                <a:solidFill>
                  <a:srgbClr val="FFC000"/>
                </a:solidFill>
                <a:latin typeface="+mn-lt"/>
              </a:rPr>
              <a:t>Bianco</a:t>
            </a:r>
            <a:r>
              <a:rPr lang="en-US" sz="2500" b="1" dirty="0">
                <a:solidFill>
                  <a:srgbClr val="FFC000"/>
                </a:solidFill>
                <a:latin typeface="+mn-lt"/>
              </a:rPr>
              <a:t> Foundation </a:t>
            </a:r>
            <a:endParaRPr lang="en-US" sz="2500" b="1" dirty="0">
              <a:solidFill>
                <a:srgbClr val="FFFFCC"/>
              </a:solidFill>
              <a:latin typeface="+mn-lt"/>
            </a:endParaRPr>
          </a:p>
          <a:p>
            <a:pPr>
              <a:spcBef>
                <a:spcPts val="500"/>
              </a:spcBef>
              <a:buFontTx/>
              <a:buNone/>
              <a:defRPr/>
            </a:pPr>
            <a:r>
              <a:rPr lang="en-US" sz="2000" b="1" dirty="0">
                <a:solidFill>
                  <a:srgbClr val="FFFFCC"/>
                </a:solidFill>
                <a:latin typeface="+mn-lt"/>
              </a:rPr>
              <a:t>	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571625" y="3500438"/>
            <a:ext cx="3071813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buFontTx/>
              <a:buNone/>
              <a:defRPr/>
            </a:pPr>
            <a:r>
              <a:rPr lang="en-US" sz="2500" dirty="0">
                <a:solidFill>
                  <a:srgbClr val="FFFFCC"/>
                </a:solidFill>
                <a:latin typeface="+mn-lt"/>
              </a:rPr>
              <a:t>under the auspices of </a:t>
            </a:r>
            <a:r>
              <a:rPr lang="en-US" sz="2500" b="1" dirty="0">
                <a:solidFill>
                  <a:srgbClr val="FFC000"/>
                </a:solidFill>
                <a:latin typeface="+mn-lt"/>
              </a:rPr>
              <a:t>Life Beyond Tourism</a:t>
            </a:r>
            <a:endParaRPr lang="it-IT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6532"/>
          <a:stretch>
            <a:fillRect/>
          </a:stretch>
        </p:blipFill>
        <p:spPr bwMode="auto">
          <a:xfrm>
            <a:off x="500063" y="857250"/>
            <a:ext cx="8001000" cy="5357813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19459" name="Titolo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358062" cy="19288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Events and Venues</a:t>
            </a:r>
            <a:r>
              <a:rPr lang="it-IT" dirty="0" smtClean="0">
                <a:solidFill>
                  <a:srgbClr val="FFC000"/>
                </a:solidFill>
              </a:rPr>
              <a:t/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being organized for all participants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075612" cy="2500313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 exclusive visit to the newly opened exhibition </a:t>
            </a:r>
            <a:r>
              <a:rPr lang="en-US" i="1" smtClean="0">
                <a:solidFill>
                  <a:srgbClr val="FFC000"/>
                </a:solidFill>
              </a:rPr>
              <a:t>Bronzino</a:t>
            </a:r>
            <a:r>
              <a:rPr lang="it-IT" i="1" smtClean="0">
                <a:solidFill>
                  <a:srgbClr val="FFC000"/>
                </a:solidFill>
              </a:rPr>
              <a:t>: Artist and Poet</a:t>
            </a:r>
            <a:r>
              <a:rPr lang="it-IT" smtClean="0">
                <a:solidFill>
                  <a:srgbClr val="FFC000"/>
                </a:solidFill>
              </a:rPr>
              <a:t>  </a:t>
            </a:r>
            <a:br>
              <a:rPr lang="it-IT" smtClean="0">
                <a:solidFill>
                  <a:srgbClr val="FFC000"/>
                </a:solidFill>
              </a:rPr>
            </a:br>
            <a:r>
              <a:rPr lang="it-IT" smtClean="0"/>
              <a:t>and a reception at the Loggia of the </a:t>
            </a:r>
            <a:br>
              <a:rPr lang="it-IT" smtClean="0"/>
            </a:br>
            <a:r>
              <a:rPr lang="it-IT" smtClean="0">
                <a:solidFill>
                  <a:srgbClr val="FFC000"/>
                </a:solidFill>
              </a:rPr>
              <a:t>Palazzo Strozzi</a:t>
            </a:r>
            <a:r>
              <a:rPr lang="en-US" smtClean="0"/>
              <a:t/>
            </a:r>
            <a:br>
              <a:rPr lang="en-US" smtClean="0"/>
            </a:br>
            <a:r>
              <a:rPr lang="it-IT" smtClean="0"/>
              <a:t/>
            </a:r>
            <a:br>
              <a:rPr lang="it-IT" smtClean="0"/>
            </a:br>
            <a:endParaRPr lang="it-IT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2884488"/>
            <a:ext cx="2119313" cy="304482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86075"/>
            <a:ext cx="2571750" cy="3114675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157538"/>
            <a:ext cx="2219325" cy="2843212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571500"/>
            <a:ext cx="8713787" cy="3000375"/>
          </a:xfrm>
        </p:spPr>
        <p:txBody>
          <a:bodyPr/>
          <a:lstStyle/>
          <a:p>
            <a:pPr eaLnBrk="1" hangingPunct="1"/>
            <a:r>
              <a:rPr lang="en-US" sz="2800" smtClean="0"/>
              <a:t>Following the great success of </a:t>
            </a:r>
            <a:br>
              <a:rPr lang="en-US" sz="2800" smtClean="0"/>
            </a:br>
            <a:r>
              <a:rPr lang="en-US" sz="2800" b="1" smtClean="0">
                <a:solidFill>
                  <a:srgbClr val="FFC000"/>
                </a:solidFill>
              </a:rPr>
              <a:t>Costume Colloquium</a:t>
            </a:r>
            <a:r>
              <a:rPr lang="it-IT" sz="2800" b="1" smtClean="0">
                <a:solidFill>
                  <a:srgbClr val="FFC000"/>
                </a:solidFill>
              </a:rPr>
              <a:t>: </a:t>
            </a:r>
            <a:r>
              <a:rPr lang="it-IT" sz="2800" b="1" i="1" smtClean="0">
                <a:solidFill>
                  <a:srgbClr val="FFC000"/>
                </a:solidFill>
              </a:rPr>
              <a:t>A tribute to Janet Arnold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/>
              <a:t>(held in Florence in 2008, attended by over 315 participants from 26 countries, with 39 presentations on 8 themes)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 second symposium will take place in November of this year dedicated to the fascinating subject of </a:t>
            </a:r>
            <a:br>
              <a:rPr lang="en-US" sz="2800" smtClean="0"/>
            </a:br>
            <a:r>
              <a:rPr lang="en-US" sz="2800" b="1" i="1" smtClean="0">
                <a:solidFill>
                  <a:srgbClr val="FFC000"/>
                </a:solidFill>
              </a:rPr>
              <a:t>Dress for Dance</a:t>
            </a:r>
            <a:r>
              <a:rPr lang="it-IT" sz="2800" smtClean="0"/>
              <a:t/>
            </a:r>
            <a:br>
              <a:rPr lang="it-IT" sz="2800" smtClean="0"/>
            </a:br>
            <a:endParaRPr lang="it-IT" sz="2800" smtClean="0"/>
          </a:p>
        </p:txBody>
      </p:sp>
      <p:pic>
        <p:nvPicPr>
          <p:cNvPr id="3075" name="Picture 7" descr="danc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00438"/>
            <a:ext cx="4500563" cy="296386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075613" cy="1785937"/>
          </a:xfrm>
        </p:spPr>
        <p:txBody>
          <a:bodyPr/>
          <a:lstStyle/>
          <a:p>
            <a:pPr algn="l" eaLnBrk="1" hangingPunct="1"/>
            <a:r>
              <a:rPr lang="en-US" sz="3200" smtClean="0"/>
              <a:t>an exclusive visit to the </a:t>
            </a:r>
            <a:r>
              <a:rPr lang="en-US" sz="3200" b="1" smtClean="0">
                <a:solidFill>
                  <a:srgbClr val="FFC000"/>
                </a:solidFill>
              </a:rPr>
              <a:t>Museum Casa Martelli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sz="3200" smtClean="0"/>
              <a:t>and a </a:t>
            </a:r>
            <a:r>
              <a:rPr lang="en-US" sz="3200" smtClean="0">
                <a:solidFill>
                  <a:srgbClr val="FFC000"/>
                </a:solidFill>
              </a:rPr>
              <a:t>dance performance</a:t>
            </a:r>
            <a:r>
              <a:rPr lang="en-US" sz="3200" smtClean="0"/>
              <a:t> in the palace ballroom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3000375" y="1674813"/>
            <a:ext cx="3143250" cy="2397125"/>
          </a:xfrm>
          <a:noFill/>
          <a:ln>
            <a:solidFill>
              <a:srgbClr val="C2AC6F"/>
            </a:solidFill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500813" y="2857500"/>
            <a:ext cx="1946275" cy="257333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642938" y="2357438"/>
            <a:ext cx="2057400" cy="285750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357688"/>
            <a:ext cx="2667000" cy="2000250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539750" y="690563"/>
            <a:ext cx="8075613" cy="1238250"/>
          </a:xfrm>
        </p:spPr>
        <p:txBody>
          <a:bodyPr/>
          <a:lstStyle/>
          <a:p>
            <a:r>
              <a:rPr lang="en-US" sz="3200" smtClean="0"/>
              <a:t>a premier showing of the </a:t>
            </a:r>
            <a:r>
              <a:rPr lang="en-US" sz="3200" b="1" smtClean="0">
                <a:solidFill>
                  <a:srgbClr val="FFC000"/>
                </a:solidFill>
              </a:rPr>
              <a:t>dance costume exhibition </a:t>
            </a:r>
            <a:r>
              <a:rPr lang="en-US" sz="3200" smtClean="0"/>
              <a:t>in the </a:t>
            </a:r>
            <a:r>
              <a:rPr lang="en-US" sz="3200" smtClean="0">
                <a:solidFill>
                  <a:srgbClr val="FFC000"/>
                </a:solidFill>
              </a:rPr>
              <a:t>Palazzo Medici-Riccardi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created exclusively for Costume Colloquium by the Australian </a:t>
            </a:r>
            <a:r>
              <a:rPr lang="en-US" sz="3200" smtClean="0">
                <a:solidFill>
                  <a:srgbClr val="FFC000"/>
                </a:solidFill>
              </a:rPr>
              <a:t>National Institute of Dramatic Art</a:t>
            </a:r>
            <a:endParaRPr lang="it-IT" sz="320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466975"/>
            <a:ext cx="2643187" cy="3248025"/>
          </a:xfrm>
          <a:noFill/>
          <a:ln>
            <a:solidFill>
              <a:srgbClr val="C2AC6F"/>
            </a:solidFill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500563"/>
            <a:ext cx="2000250" cy="1928812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571875"/>
            <a:ext cx="3486150" cy="284003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2482850"/>
            <a:ext cx="2667000" cy="1731963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539750" y="-523875"/>
            <a:ext cx="8075613" cy="2667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3000" smtClean="0"/>
              <a:t>an optional</a:t>
            </a:r>
            <a:r>
              <a:rPr lang="en-US" sz="3000" b="1" smtClean="0">
                <a:solidFill>
                  <a:srgbClr val="FFC000"/>
                </a:solidFill>
              </a:rPr>
              <a:t> Post Conference Excursion </a:t>
            </a:r>
            <a:r>
              <a:rPr lang="en-US" sz="3000" smtClean="0"/>
              <a:t>to</a:t>
            </a:r>
            <a:r>
              <a:rPr lang="en-US" sz="3000" b="1" smtClean="0">
                <a:solidFill>
                  <a:srgbClr val="FFC000"/>
                </a:solidFill>
              </a:rPr>
              <a:t> Siena </a:t>
            </a:r>
            <a:r>
              <a:rPr lang="en-US" sz="3000" smtClean="0"/>
              <a:t>will include exclusive visits to the museums of Santa Maria della Scala, the Municipality of Siena as well </a:t>
            </a:r>
            <a:br>
              <a:rPr lang="en-US" sz="3000" smtClean="0"/>
            </a:br>
            <a:r>
              <a:rPr lang="en-US" sz="3000" smtClean="0"/>
              <a:t>as a visit and reception at a</a:t>
            </a:r>
            <a:br>
              <a:rPr lang="en-US" sz="3000" smtClean="0"/>
            </a:br>
            <a:r>
              <a:rPr lang="en-US" sz="3000" smtClean="0"/>
              <a:t>Sienese Contrada. </a:t>
            </a:r>
            <a:r>
              <a:rPr lang="en-US" smtClean="0"/>
              <a:t/>
            </a:r>
            <a:br>
              <a:rPr lang="en-US" smtClean="0"/>
            </a:br>
            <a:endParaRPr lang="it-IT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2162175"/>
            <a:ext cx="2643188" cy="1766888"/>
          </a:xfrm>
          <a:noFill/>
          <a:ln>
            <a:solidFill>
              <a:srgbClr val="C2AC6F"/>
            </a:solidFill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156075"/>
            <a:ext cx="2857500" cy="2058988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003550"/>
            <a:ext cx="4286250" cy="3211513"/>
          </a:xfrm>
          <a:prstGeom prst="rect">
            <a:avLst/>
          </a:prstGeom>
          <a:noFill/>
          <a:ln w="9525" algn="ctr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6048375" cy="2520950"/>
          </a:xfrm>
        </p:spPr>
        <p:txBody>
          <a:bodyPr/>
          <a:lstStyle/>
          <a:p>
            <a:pPr eaLnBrk="1" hangingPunct="1"/>
            <a:r>
              <a:rPr lang="it-IT" sz="4400" b="1" smtClean="0"/>
              <a:t>Costume Colloquium II:</a:t>
            </a:r>
            <a:br>
              <a:rPr lang="it-IT" sz="4400" b="1" smtClean="0"/>
            </a:br>
            <a:r>
              <a:rPr lang="it-IT" b="1" i="1" smtClean="0"/>
              <a:t>Dress for Dance</a:t>
            </a:r>
            <a:r>
              <a:rPr lang="it-IT" b="1" smtClean="0"/>
              <a:t> </a:t>
            </a:r>
            <a:br>
              <a:rPr lang="it-IT" b="1" smtClean="0"/>
            </a:br>
            <a:endParaRPr lang="it-IT" b="1" smtClean="0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57150" y="2811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0" name="Picture 7" descr="top_dx"/>
          <p:cNvPicPr>
            <a:picLocks noChangeAspect="1" noChangeArrowheads="1"/>
          </p:cNvPicPr>
          <p:nvPr/>
        </p:nvPicPr>
        <p:blipFill>
          <a:blip r:embed="rId3"/>
          <a:srcRect t="39371"/>
          <a:stretch>
            <a:fillRect/>
          </a:stretch>
        </p:blipFill>
        <p:spPr bwMode="auto">
          <a:xfrm>
            <a:off x="1370013" y="2765425"/>
            <a:ext cx="6515100" cy="123507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155825" y="3405188"/>
            <a:ext cx="2844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800" b="1">
                <a:solidFill>
                  <a:srgbClr val="FFFFCC"/>
                </a:solidFill>
                <a:latin typeface="Garamond" pitchFamily="-106" charset="0"/>
                <a:cs typeface="Times New Roman" pitchFamily="18" charset="0"/>
              </a:rPr>
              <a:t>www.costume</a:t>
            </a:r>
            <a:endParaRPr lang="it-IT" sz="2800">
              <a:solidFill>
                <a:srgbClr val="FFFFCC"/>
              </a:solidFill>
            </a:endParaRP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1547813" y="4076700"/>
            <a:ext cx="6048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3600">
                <a:solidFill>
                  <a:srgbClr val="FFFFCC"/>
                </a:solidFill>
                <a:latin typeface="Garamond" pitchFamily="-106" charset="0"/>
              </a:rPr>
              <a:t/>
            </a:r>
            <a:br>
              <a:rPr lang="it-IT" sz="3600">
                <a:solidFill>
                  <a:srgbClr val="FFFFCC"/>
                </a:solidFill>
                <a:latin typeface="Garamond" pitchFamily="-106" charset="0"/>
              </a:rPr>
            </a:br>
            <a:r>
              <a:rPr lang="it-IT" sz="2800" b="1" i="1">
                <a:solidFill>
                  <a:srgbClr val="FFFFCC"/>
                </a:solidFill>
                <a:latin typeface="Garamond" pitchFamily="-106" charset="0"/>
              </a:rPr>
              <a:t/>
            </a:r>
            <a:br>
              <a:rPr lang="it-IT" sz="2800" b="1" i="1">
                <a:solidFill>
                  <a:srgbClr val="FFFFCC"/>
                </a:solidFill>
                <a:latin typeface="Garamond" pitchFamily="-106" charset="0"/>
              </a:rPr>
            </a:br>
            <a:endParaRPr lang="it-IT" sz="2800" b="1">
              <a:solidFill>
                <a:srgbClr val="FFFFCC"/>
              </a:solidFill>
              <a:latin typeface="Garamond" pitchFamily="-10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14438" y="4497388"/>
            <a:ext cx="685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it-IT" sz="3600" b="1" dirty="0" err="1">
                <a:solidFill>
                  <a:srgbClr val="FFFFCC"/>
                </a:solidFill>
                <a:latin typeface="+mj-lt"/>
              </a:rPr>
              <a:t>November</a:t>
            </a:r>
            <a:r>
              <a:rPr lang="it-IT" sz="3600" b="1" dirty="0">
                <a:solidFill>
                  <a:srgbClr val="FFFFCC"/>
                </a:solidFill>
                <a:latin typeface="+mj-lt"/>
              </a:rPr>
              <a:t> 4</a:t>
            </a:r>
            <a:r>
              <a:rPr lang="en-US" sz="3600" b="1" baseline="30000" dirty="0" err="1">
                <a:solidFill>
                  <a:srgbClr val="FFFFCC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FFFFCC"/>
                </a:solidFill>
                <a:latin typeface="+mj-lt"/>
              </a:rPr>
              <a:t> – 7</a:t>
            </a:r>
            <a:r>
              <a:rPr lang="en-US" sz="3600" b="1" baseline="30000" dirty="0">
                <a:solidFill>
                  <a:srgbClr val="FFFFCC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FFFFCC"/>
                </a:solidFill>
                <a:latin typeface="+mj-lt"/>
              </a:rPr>
              <a:t> 2010 </a:t>
            </a:r>
            <a:endParaRPr lang="it-IT" sz="3600" b="1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43250" y="5286375"/>
            <a:ext cx="2816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b="1" dirty="0" err="1">
                <a:solidFill>
                  <a:srgbClr val="FFFFCC"/>
                </a:solidFill>
                <a:latin typeface="+mj-lt"/>
              </a:rPr>
              <a:t>Florence</a:t>
            </a:r>
            <a:r>
              <a:rPr lang="it-IT" b="1" dirty="0">
                <a:solidFill>
                  <a:srgbClr val="FFFFCC"/>
                </a:solidFill>
                <a:latin typeface="+mj-lt"/>
              </a:rPr>
              <a:t>, Italy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14875" y="3429000"/>
            <a:ext cx="2071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800" b="1" dirty="0">
                <a:solidFill>
                  <a:srgbClr val="FFFFCC"/>
                </a:solidFill>
                <a:latin typeface="+mj-lt"/>
              </a:rPr>
              <a:t>textiles.com</a:t>
            </a:r>
            <a:endParaRPr lang="it-IT" sz="2800" b="1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3429000"/>
            <a:ext cx="304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sz="2800" b="1" dirty="0">
                <a:solidFill>
                  <a:srgbClr val="FFFFCC"/>
                </a:solidFill>
                <a:latin typeface="+mj-lt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143000"/>
            <a:ext cx="8075612" cy="92868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C000"/>
                </a:solidFill>
              </a:rPr>
              <a:t>Costume Colloquium II </a:t>
            </a:r>
            <a:r>
              <a:rPr lang="en-US" sz="2800" smtClean="0"/>
              <a:t>will explore interdisciplinary</a:t>
            </a:r>
            <a:r>
              <a:rPr lang="en-US" sz="2800" smtClean="0">
                <a:solidFill>
                  <a:srgbClr val="FFC000"/>
                </a:solidFill>
              </a:rPr>
              <a:t> </a:t>
            </a:r>
            <a:r>
              <a:rPr lang="en-US" sz="2800" smtClean="0"/>
              <a:t>aspects of </a:t>
            </a:r>
            <a:r>
              <a:rPr lang="en-US" sz="2800" b="1" smtClean="0"/>
              <a:t>dance dress and costume</a:t>
            </a:r>
            <a:r>
              <a:rPr lang="en-US" sz="2800" smtClean="0"/>
              <a:t>,</a:t>
            </a:r>
            <a:r>
              <a:rPr lang="en-US" sz="2800" b="1" smtClean="0"/>
              <a:t> </a:t>
            </a:r>
            <a:r>
              <a:rPr lang="en-US" sz="2800" smtClean="0"/>
              <a:t>this multi-cultural mode of human expression, from a variety of practical, historical and creative perspectives.</a:t>
            </a:r>
            <a:r>
              <a:rPr lang="it-IT" sz="2800" smtClean="0"/>
              <a:t/>
            </a:r>
            <a:br>
              <a:rPr lang="it-IT" sz="2800" smtClean="0"/>
            </a:br>
            <a:endParaRPr lang="it-I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z="2000" smtClean="0"/>
          </a:p>
          <a:p>
            <a:pPr eaLnBrk="1" hangingPunct="1"/>
            <a:endParaRPr lang="it-IT" smtClean="0"/>
          </a:p>
        </p:txBody>
      </p:sp>
      <p:pic>
        <p:nvPicPr>
          <p:cNvPr id="4100" name="Picture 4" descr="2041B"/>
          <p:cNvPicPr>
            <a:picLocks noChangeAspect="1" noChangeArrowheads="1"/>
          </p:cNvPicPr>
          <p:nvPr/>
        </p:nvPicPr>
        <p:blipFill>
          <a:blip r:embed="rId3"/>
          <a:srcRect l="3624" t="2388" r="4262" b="8321"/>
          <a:stretch>
            <a:fillRect/>
          </a:stretch>
        </p:blipFill>
        <p:spPr bwMode="auto">
          <a:xfrm>
            <a:off x="428625" y="2543175"/>
            <a:ext cx="2447925" cy="36004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4101" name="Picture 5" descr="dance+glamou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t="7542"/>
          <a:stretch>
            <a:fillRect/>
          </a:stretch>
        </p:blipFill>
        <p:spPr bwMode="auto">
          <a:xfrm>
            <a:off x="6156325" y="2549525"/>
            <a:ext cx="2438400" cy="3522663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4102" name="Picture 7" descr="%28WS%29ElementsOrchid72DPI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 b="13461"/>
          <a:stretch>
            <a:fillRect/>
          </a:stretch>
        </p:blipFill>
        <p:spPr bwMode="auto">
          <a:xfrm>
            <a:off x="3071813" y="2757488"/>
            <a:ext cx="2832100" cy="367188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50" y="549275"/>
            <a:ext cx="9644063" cy="2736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mtClean="0"/>
              <a:t> A wide variety of papers and presentations will provide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mtClean="0"/>
              <a:t>participants with new and in-depth knowledge regarding unpublished research, new creations and/or practical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mtClean="0"/>
              <a:t>experiments related to all of the multi-faceted themes of  </a:t>
            </a:r>
          </a:p>
        </p:txBody>
      </p:sp>
      <p:pic>
        <p:nvPicPr>
          <p:cNvPr id="5123" name="Picture 4" descr="LOIE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323850" y="3754438"/>
            <a:ext cx="1974850" cy="277018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5124" name="Picture 8" descr="costm_apolo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4572000" y="3644900"/>
            <a:ext cx="1863725" cy="28082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5125" name="Picture 12" descr="carla_fracci_gallery_full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2484438" y="3429000"/>
            <a:ext cx="1824037" cy="2525713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5126" name="Picture 13" descr="la belle danse baroque dance company toronto lancret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659563" y="3284538"/>
            <a:ext cx="2078037" cy="2808287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42938" y="2357438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Costume Colloquium II: </a:t>
            </a:r>
            <a:r>
              <a:rPr lang="en-US" b="1" i="1" dirty="0">
                <a:solidFill>
                  <a:srgbClr val="FFC000"/>
                </a:solidFill>
                <a:latin typeface="+mn-lt"/>
              </a:rPr>
              <a:t>Dress for Dance</a:t>
            </a:r>
            <a:r>
              <a:rPr lang="en-US" dirty="0"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428625"/>
            <a:ext cx="8429625" cy="5953125"/>
          </a:xfrm>
        </p:spPr>
        <p:txBody>
          <a:bodyPr/>
          <a:lstStyle/>
          <a:p>
            <a:pPr marL="0" indent="0" algn="ctr" eaLnBrk="1" hangingPunct="1"/>
            <a:r>
              <a:rPr lang="en-US" smtClean="0"/>
              <a:t>Parallel to the academic sessions there will be several </a:t>
            </a:r>
            <a:r>
              <a:rPr lang="en-US" b="1" smtClean="0">
                <a:solidFill>
                  <a:srgbClr val="FFC000"/>
                </a:solidFill>
              </a:rPr>
              <a:t>special events</a:t>
            </a:r>
            <a:r>
              <a:rPr lang="en-US" smtClean="0">
                <a:solidFill>
                  <a:srgbClr val="FFC000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FFC000"/>
                </a:solidFill>
              </a:rPr>
              <a:t>venues</a:t>
            </a:r>
            <a:r>
              <a:rPr lang="en-US" smtClean="0"/>
              <a:t> which will give the participants an opportunity not only to visit never before seen treasures, but also to </a:t>
            </a:r>
            <a:r>
              <a:rPr lang="en-US" b="1" smtClean="0">
                <a:solidFill>
                  <a:srgbClr val="FFC000"/>
                </a:solidFill>
              </a:rPr>
              <a:t>network</a:t>
            </a:r>
            <a:r>
              <a:rPr lang="en-US" smtClean="0"/>
              <a:t> and </a:t>
            </a:r>
            <a:r>
              <a:rPr lang="en-US" b="1" smtClean="0">
                <a:solidFill>
                  <a:srgbClr val="FFC000"/>
                </a:solidFill>
              </a:rPr>
              <a:t>socialize</a:t>
            </a:r>
            <a:r>
              <a:rPr lang="en-US" smtClean="0"/>
              <a:t> with one another.</a:t>
            </a:r>
            <a:endParaRPr lang="it-IT" smtClean="0"/>
          </a:p>
        </p:txBody>
      </p:sp>
      <p:pic>
        <p:nvPicPr>
          <p:cNvPr id="6147" name="Picture 18" descr="054_l"/>
          <p:cNvPicPr>
            <a:picLocks noChangeAspect="1" noChangeArrowheads="1"/>
          </p:cNvPicPr>
          <p:nvPr/>
        </p:nvPicPr>
        <p:blipFill>
          <a:blip r:embed="rId3"/>
          <a:srcRect l="3835" t="4836" r="3835" b="6143"/>
          <a:stretch>
            <a:fillRect/>
          </a:stretch>
        </p:blipFill>
        <p:spPr bwMode="auto">
          <a:xfrm>
            <a:off x="2195513" y="2389188"/>
            <a:ext cx="4679950" cy="3897312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457200"/>
            <a:ext cx="4191000" cy="523875"/>
          </a:xfrm>
        </p:spPr>
        <p:txBody>
          <a:bodyPr>
            <a:spAutoFit/>
          </a:bodyPr>
          <a:lstStyle/>
          <a:p>
            <a:pPr marL="0" indent="0" algn="ctr" eaLnBrk="1" hangingPunct="1"/>
            <a:r>
              <a:rPr lang="en-US" b="1" smtClean="0"/>
              <a:t>A unique symposium for:</a:t>
            </a:r>
            <a:endParaRPr lang="it-IT" b="1" smtClean="0"/>
          </a:p>
        </p:txBody>
      </p:sp>
      <p:pic>
        <p:nvPicPr>
          <p:cNvPr id="25603" name="Picture 7" descr="MG_1919%20full%20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3114675"/>
            <a:ext cx="1889125" cy="27432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5604" name="Picture 11" descr="dancersLL_468x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3" y="3173413"/>
            <a:ext cx="4084637" cy="24701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25605" name="Picture 14" descr="tiepolominuetto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 t="2661"/>
          <a:stretch>
            <a:fillRect/>
          </a:stretch>
        </p:blipFill>
        <p:spPr bwMode="auto">
          <a:xfrm>
            <a:off x="468313" y="3114675"/>
            <a:ext cx="1814512" cy="27432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5786" y="1066801"/>
            <a:ext cx="7762414" cy="174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spcCol="228600"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Arial Narrow Bold"/>
              </a:rPr>
              <a:t> </a:t>
            </a: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costume and dance historians</a:t>
            </a:r>
            <a:endParaRPr lang="en-US" sz="2000" b="1" kern="0" dirty="0">
              <a:solidFill>
                <a:srgbClr val="FFFFCC"/>
              </a:solidFill>
              <a:latin typeface="+mn-lt"/>
              <a:cs typeface="Arial Narrow Bold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costume designers</a:t>
            </a:r>
            <a:endParaRPr lang="en-US" sz="2000" b="1" kern="0" dirty="0">
              <a:solidFill>
                <a:srgbClr val="FFFFCC"/>
              </a:solidFill>
              <a:latin typeface="+mn-lt"/>
              <a:cs typeface="Arial Narrow Bold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costume makers</a:t>
            </a:r>
            <a:endParaRPr lang="en-US" sz="2000" b="1" kern="0" dirty="0">
              <a:solidFill>
                <a:srgbClr val="FFFFCC"/>
              </a:solidFill>
              <a:latin typeface="+mn-lt"/>
              <a:cs typeface="Arial Narrow Bold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museum curators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archivists and researchers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textile and costume conservators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dancers and dance re-enactors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choreographers</a:t>
            </a:r>
            <a:endParaRPr lang="en-US" sz="2000" b="1" kern="0" dirty="0">
              <a:solidFill>
                <a:srgbClr val="FFFFCC"/>
              </a:solidFill>
              <a:latin typeface="+mn-lt"/>
              <a:cs typeface="Arial Narrow Bold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students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n-lt"/>
                <a:cs typeface="Arial Narrow Bold"/>
              </a:rPr>
              <a:t> members of the public</a:t>
            </a:r>
            <a:endParaRPr lang="it-IT" sz="2000" b="1" kern="0" dirty="0">
              <a:solidFill>
                <a:srgbClr val="FFFFCC"/>
              </a:solidFill>
              <a:latin typeface="+mn-lt"/>
              <a:cs typeface="Arial Narrow Bold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76425" y="5907088"/>
            <a:ext cx="5410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FFFFCC"/>
                </a:solidFill>
                <a:latin typeface="Garamond" pitchFamily="-106" charset="0"/>
              </a:rPr>
              <a:t>Learn from Experts in the Field</a:t>
            </a:r>
            <a:endParaRPr lang="it-IT" sz="2800" b="1">
              <a:solidFill>
                <a:srgbClr val="FFFFCC"/>
              </a:solidFill>
              <a:latin typeface="Garamond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539750" y="500063"/>
            <a:ext cx="8175625" cy="1500187"/>
          </a:xfrm>
        </p:spPr>
        <p:txBody>
          <a:bodyPr/>
          <a:lstStyle/>
          <a:p>
            <a:pPr algn="l" eaLnBrk="1" hangingPunct="1"/>
            <a:r>
              <a:rPr lang="en-US" sz="3200" smtClean="0"/>
              <a:t>The Advisory Committee has selected </a:t>
            </a:r>
            <a:r>
              <a:rPr lang="en-US" sz="3200" b="1" smtClean="0"/>
              <a:t>33 papers </a:t>
            </a:r>
            <a:r>
              <a:rPr lang="en-US" sz="3200" smtClean="0"/>
              <a:t>submitted by experts from around the world representing </a:t>
            </a:r>
            <a:r>
              <a:rPr lang="en-US" sz="3200" b="1" smtClean="0"/>
              <a:t>16 nationalities</a:t>
            </a:r>
            <a:r>
              <a:rPr lang="en-US" sz="3200" smtClean="0"/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472" y="2357430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Australia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Canada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Croatia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Czech Republic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England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France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India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Ireland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GB" sz="2800" b="1" kern="0" dirty="0">
              <a:solidFill>
                <a:srgbClr val="FFC000"/>
              </a:solidFill>
              <a:latin typeface="+mn-lt"/>
              <a:cs typeface="Arial Narrow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Italy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Lebanon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New Zealand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Mexico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Poland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Russia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Serbia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GB" sz="2800" b="1" kern="0" dirty="0">
                <a:solidFill>
                  <a:srgbClr val="FFC000"/>
                </a:solidFill>
                <a:latin typeface="+mn-lt"/>
                <a:cs typeface="Arial Narrow"/>
              </a:rPr>
              <a:t>United States of America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7688"/>
            <a:ext cx="8291513" cy="2952750"/>
          </a:xfrm>
        </p:spPr>
        <p:txBody>
          <a:bodyPr/>
          <a:lstStyle/>
          <a:p>
            <a:pPr algn="ctr" eaLnBrk="1" hangingPunct="1"/>
            <a:r>
              <a:rPr lang="en-GB" smtClean="0"/>
              <a:t>The papers and presentations </a:t>
            </a:r>
          </a:p>
          <a:p>
            <a:pPr algn="ctr" eaLnBrk="1" hangingPunct="1"/>
            <a:r>
              <a:rPr lang="en-US" smtClean="0"/>
              <a:t>cover topics which will incorporate both </a:t>
            </a:r>
          </a:p>
          <a:p>
            <a:pPr algn="ctr" eaLnBrk="1" hangingPunct="1"/>
            <a:r>
              <a:rPr lang="en-US" b="1" i="1" smtClean="0">
                <a:solidFill>
                  <a:srgbClr val="FFC000"/>
                </a:solidFill>
              </a:rPr>
              <a:t>theoretical</a:t>
            </a:r>
            <a:r>
              <a:rPr lang="en-US" i="1" smtClean="0"/>
              <a:t> </a:t>
            </a:r>
            <a:r>
              <a:rPr lang="en-US" b="1" i="1" smtClean="0">
                <a:solidFill>
                  <a:srgbClr val="FFC000"/>
                </a:solidFill>
              </a:rPr>
              <a:t>and</a:t>
            </a:r>
            <a:r>
              <a:rPr lang="en-US" i="1" smtClean="0"/>
              <a:t> </a:t>
            </a:r>
            <a:r>
              <a:rPr lang="en-US" b="1" i="1" smtClean="0">
                <a:solidFill>
                  <a:srgbClr val="FFC000"/>
                </a:solidFill>
              </a:rPr>
              <a:t>practical perspectives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</a:p>
          <a:p>
            <a:pPr algn="ctr" eaLnBrk="1" hangingPunct="1"/>
            <a:r>
              <a:rPr lang="en-US" smtClean="0"/>
              <a:t>of the </a:t>
            </a:r>
            <a:r>
              <a:rPr lang="en-GB" b="1" smtClean="0">
                <a:solidFill>
                  <a:srgbClr val="FFC000"/>
                </a:solidFill>
              </a:rPr>
              <a:t>8</a:t>
            </a:r>
            <a:r>
              <a:rPr lang="en-GB" smtClean="0">
                <a:solidFill>
                  <a:srgbClr val="FFC000"/>
                </a:solidFill>
              </a:rPr>
              <a:t> </a:t>
            </a:r>
            <a:r>
              <a:rPr lang="en-GB" b="1" smtClean="0">
                <a:solidFill>
                  <a:srgbClr val="FFC000"/>
                </a:solidFill>
              </a:rPr>
              <a:t>Academic Sessions </a:t>
            </a:r>
            <a:r>
              <a:rPr lang="en-GB" smtClean="0"/>
              <a:t>which are</a:t>
            </a:r>
            <a:r>
              <a:rPr lang="en-US" smtClean="0"/>
              <a:t>:</a:t>
            </a:r>
          </a:p>
          <a:p>
            <a:pPr eaLnBrk="1" hangingPunct="1"/>
            <a:endParaRPr lang="it-IT" sz="2400" smtClean="0"/>
          </a:p>
        </p:txBody>
      </p:sp>
      <p:pic>
        <p:nvPicPr>
          <p:cNvPr id="8195" name="Picture 10" descr="duncan_isadora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6609" r="6755"/>
          <a:stretch>
            <a:fillRect/>
          </a:stretch>
        </p:blipFill>
        <p:spPr bwMode="auto">
          <a:xfrm>
            <a:off x="395288" y="3143250"/>
            <a:ext cx="1676400" cy="24479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8196" name="Picture 14" descr="2006AV609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16638" t="12790" r="17912"/>
          <a:stretch>
            <a:fillRect/>
          </a:stretch>
        </p:blipFill>
        <p:spPr bwMode="auto">
          <a:xfrm>
            <a:off x="6948488" y="4149725"/>
            <a:ext cx="1725612" cy="23002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8197" name="Picture 4" descr="foto_teatra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3000375"/>
            <a:ext cx="2808287" cy="19573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8198" name="Picture 16" descr="211915~Hungarian-Dancers-in-Traditional-Dress-Illustration-from-a-Book-Costumes-De-Pannonie-Posters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 l="5276" t="4630" r="9763" b="9666"/>
          <a:stretch>
            <a:fillRect/>
          </a:stretch>
        </p:blipFill>
        <p:spPr bwMode="auto">
          <a:xfrm>
            <a:off x="2390775" y="3716338"/>
            <a:ext cx="2038350" cy="27368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08275"/>
            <a:ext cx="3960812" cy="1944688"/>
          </a:xfrm>
        </p:spPr>
        <p:txBody>
          <a:bodyPr/>
          <a:lstStyle/>
          <a:p>
            <a:pPr eaLnBrk="1" hangingPunct="1"/>
            <a:r>
              <a:rPr lang="en-GB" sz="2000" b="1" smtClean="0"/>
              <a:t>I.</a:t>
            </a:r>
            <a:r>
              <a:rPr lang="en-GB" sz="2000" b="1" smtClean="0">
                <a:solidFill>
                  <a:srgbClr val="FFC000"/>
                </a:solidFill>
              </a:rPr>
              <a:t> History of dance costume for professional performance</a:t>
            </a:r>
            <a:r>
              <a:rPr lang="en-GB" sz="2000" b="1" smtClean="0"/>
              <a:t>:</a:t>
            </a:r>
            <a:r>
              <a:rPr lang="en-GB" sz="2000" smtClean="0"/>
              <a:t> </a:t>
            </a:r>
            <a:r>
              <a:rPr lang="en-GB" sz="2000" i="1" smtClean="0"/>
              <a:t>theatre, ballet, cinema, etc.</a:t>
            </a:r>
            <a:r>
              <a:rPr lang="en-GB" sz="2000" smtClean="0"/>
              <a:t/>
            </a:r>
            <a:br>
              <a:rPr lang="en-GB" sz="2000" smtClean="0"/>
            </a:br>
            <a:endParaRPr lang="it-IT" sz="2000" smtClean="0"/>
          </a:p>
        </p:txBody>
      </p:sp>
      <p:pic>
        <p:nvPicPr>
          <p:cNvPr id="9219" name="Picture 4" descr="gattopardo-ballo%20TPA87"/>
          <p:cNvPicPr>
            <a:picLocks noChangeAspect="1" noChangeArrowheads="1"/>
          </p:cNvPicPr>
          <p:nvPr/>
        </p:nvPicPr>
        <p:blipFill>
          <a:blip r:embed="rId3"/>
          <a:srcRect l="5104" t="7813" r="3932" b="9486"/>
          <a:stretch>
            <a:fillRect/>
          </a:stretch>
        </p:blipFill>
        <p:spPr bwMode="auto">
          <a:xfrm>
            <a:off x="2843213" y="488950"/>
            <a:ext cx="3600450" cy="22923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9220" name="Picture 6" descr="fredastairegingerrog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365625"/>
            <a:ext cx="1973262" cy="208915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9221" name="Picture 10" descr="josephine-bake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5940425" y="4292600"/>
            <a:ext cx="1428750" cy="2109788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9222" name="Picture 14" descr="148160_01+copy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1619250" y="4221163"/>
            <a:ext cx="1500188" cy="21590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9223" name="Picture 16" descr="1050850~Two-French-Can-Can-Dancers-Post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438" y="1700213"/>
            <a:ext cx="1651000" cy="2197100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  <p:pic>
        <p:nvPicPr>
          <p:cNvPr id="9224" name="Picture 21" descr="nijinsky"/>
          <p:cNvPicPr>
            <a:picLocks noChangeAspect="1" noChangeArrowheads="1"/>
          </p:cNvPicPr>
          <p:nvPr/>
        </p:nvPicPr>
        <p:blipFill>
          <a:blip r:embed="rId8"/>
          <a:srcRect l="9145" t="2110" r="7072" b="3551"/>
          <a:stretch>
            <a:fillRect/>
          </a:stretch>
        </p:blipFill>
        <p:spPr bwMode="auto">
          <a:xfrm>
            <a:off x="6877050" y="1484313"/>
            <a:ext cx="1544638" cy="2447925"/>
          </a:xfrm>
          <a:prstGeom prst="rect">
            <a:avLst/>
          </a:prstGeom>
          <a:noFill/>
          <a:ln w="9525">
            <a:solidFill>
              <a:srgbClr val="C2AC6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424</Words>
  <Application>Microsoft Office PowerPoint</Application>
  <PresentationFormat>Presentazione su schermo (4:3)</PresentationFormat>
  <Paragraphs>97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Garamond</vt:lpstr>
      <vt:lpstr>Calibri</vt:lpstr>
      <vt:lpstr>Times New Roman</vt:lpstr>
      <vt:lpstr>Struttura predefinita</vt:lpstr>
      <vt:lpstr>Costume Colloquium II: Dress for Dance  </vt:lpstr>
      <vt:lpstr>Following the great success of  Costume Colloquium: A tribute to Janet Arnold (held in Florence in 2008, attended by over 315 participants from 26 countries, with 39 presentations on 8 themes) a second symposium will take place in November of this year dedicated to the fascinating subject of  Dress for Dance </vt:lpstr>
      <vt:lpstr>Costume Colloquium II will explore interdisciplinary aspects of dance dress and costume, this multi-cultural mode of human expression, from a variety of practical, historical and creative perspectives. </vt:lpstr>
      <vt:lpstr>Diapositiva 4</vt:lpstr>
      <vt:lpstr>Diapositiva 5</vt:lpstr>
      <vt:lpstr>Diapositiva 6</vt:lpstr>
      <vt:lpstr>The Advisory Committee has selected 33 papers submitted by experts from around the world representing 16 nationalities.</vt:lpstr>
      <vt:lpstr>Diapositiva 8</vt:lpstr>
      <vt:lpstr>I. History of dance costume for professional performance: theatre, ballet, cinema, etc. </vt:lpstr>
      <vt:lpstr> II.  Historical dance re-enactment:  getting the steps and the clothing right</vt:lpstr>
      <vt:lpstr>III. Documenting dance dress:  dress as a document  and documents of dress</vt:lpstr>
      <vt:lpstr>IV.  Dress for traditional and ceremonial dance: costume as expressions of cultures </vt:lpstr>
      <vt:lpstr>V. Creating dance costume: designers, artists, artisans, stylists, tailors, seamstresses using traditional, experimental and/or contemporary materials and techniques  </vt:lpstr>
      <vt:lpstr>  VI. Dance costume in museums and archives: collecting designs and surviving costumes, conservation, and  display techniques  </vt:lpstr>
      <vt:lpstr>VII. Fashion and popular dance:  the relationship between new styles of dance and fashionable dress,  past and present </vt:lpstr>
      <vt:lpstr> VIII. Dance costume and artistic expression: their reciprocal relationship</vt:lpstr>
      <vt:lpstr>Diapositiva 17</vt:lpstr>
      <vt:lpstr>     Special Events and Venues which are being organized for all participants include:   </vt:lpstr>
      <vt:lpstr>  an exclusive visit to the newly opened exhibition Bronzino: Artist and Poet   and a reception at the Loggia of the  Palazzo Strozzi  </vt:lpstr>
      <vt:lpstr>an exclusive visit to the Museum Casa Martelli and a dance performance in the palace ballroom</vt:lpstr>
      <vt:lpstr>a premier showing of the dance costume exhibition in the Palazzo Medici-Riccardi created exclusively for Costume Colloquium by the Australian National Institute of Dramatic Art</vt:lpstr>
      <vt:lpstr>     an optional Post Conference Excursion to Siena will include exclusive visits to the museums of Santa Maria della Scala, the Municipality of Siena as well  as a visit and reception at a Sienese Contrada.  </vt:lpstr>
      <vt:lpstr>Costume Colloquium II: Dress for Dance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Colloquium II: Costume for Dance  Costume per il ballo</dc:title>
  <dc:creator>mary2</dc:creator>
  <cp:lastModifiedBy>Preferred Customer</cp:lastModifiedBy>
  <cp:revision>205</cp:revision>
  <dcterms:created xsi:type="dcterms:W3CDTF">2009-03-11T09:36:58Z</dcterms:created>
  <dcterms:modified xsi:type="dcterms:W3CDTF">2010-06-13T12:12:59Z</dcterms:modified>
</cp:coreProperties>
</file>